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9" r:id="rId2"/>
    <p:sldId id="266" r:id="rId3"/>
    <p:sldId id="277" r:id="rId4"/>
    <p:sldId id="278" r:id="rId5"/>
    <p:sldId id="279" r:id="rId6"/>
    <p:sldId id="267" r:id="rId7"/>
    <p:sldId id="268" r:id="rId8"/>
    <p:sldId id="274" r:id="rId9"/>
    <p:sldId id="275" r:id="rId10"/>
    <p:sldId id="270" r:id="rId11"/>
    <p:sldId id="280" r:id="rId12"/>
    <p:sldId id="281" r:id="rId13"/>
    <p:sldId id="282" r:id="rId14"/>
    <p:sldId id="273" r:id="rId1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ine PASTRELLO" initials="KP" lastIdx="1" clrIdx="0">
    <p:extLst>
      <p:ext uri="{19B8F6BF-5375-455C-9EA6-DF929625EA0E}">
        <p15:presenceInfo xmlns:p15="http://schemas.microsoft.com/office/powerpoint/2012/main" userId="S::karine.pastrello@univ-fcomte.fr::de46dd67-8d43-4e89-affb-f49edbd2091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73C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0088" autoAdjust="0"/>
  </p:normalViewPr>
  <p:slideViewPr>
    <p:cSldViewPr>
      <p:cViewPr varScale="1">
        <p:scale>
          <a:sx n="102" d="100"/>
          <a:sy n="102" d="100"/>
        </p:scale>
        <p:origin x="257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76EDADA-FB74-42A8-B5E9-7A223A1D741E}" type="datetimeFigureOut">
              <a:rPr lang="fr-FR"/>
              <a:pPr>
                <a:defRPr/>
              </a:pPr>
              <a:t>30/06/2025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/>
              <a:t>Utilisation de la plateforme Moodle de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82F9CFA-0673-46AD-94DF-8A3D806BC9E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095510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1AC2345-3123-4B34-894F-3D48F752C574}" type="datetimeFigureOut">
              <a:rPr lang="fr-FR"/>
              <a:pPr>
                <a:defRPr/>
              </a:pPr>
              <a:t>30/06/2025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/>
              <a:t>Utilisation de la plateforme Moodle de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B2E7BFA-17D1-407A-BA91-3A758D5B82B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9952367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1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3001613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2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4019767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3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2884687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4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2572492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5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2546087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6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2342284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7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2128852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8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2831385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9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4261020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10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720311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11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907823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12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3284478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13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3462776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0EF8CD-DEE9-43A2-8058-479534610F88}" type="slidenum">
              <a:rPr lang="fr-FR" altLang="fr-FR"/>
              <a:pPr eaLnBrk="1" hangingPunct="1"/>
              <a:t>14</a:t>
            </a:fld>
            <a:endParaRPr lang="fr-FR" altLang="fr-FR"/>
          </a:p>
        </p:txBody>
      </p:sp>
      <p:sp>
        <p:nvSpPr>
          <p:cNvPr id="8197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/>
              <a:t>Utilisation de la plateforme Moodle de</a:t>
            </a:r>
          </a:p>
        </p:txBody>
      </p:sp>
    </p:spTree>
    <p:extLst>
      <p:ext uri="{BB962C8B-B14F-4D97-AF65-F5344CB8AC3E}">
        <p14:creationId xmlns:p14="http://schemas.microsoft.com/office/powerpoint/2010/main" val="4030961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8BBEF-3B8F-4274-AE59-D62F36780A70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UFR  Sciences de la Santé - Besançon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898A15-6972-4D94-AAC4-7A96D146003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54583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B7769-033B-4C3B-8BE5-D4AF3F96686B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UFR  Sciences de la Santé - Besançon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CB89D-8E44-4590-8B3A-43321533C5F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51505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D7F58-589C-45A1-B912-473C8D28250E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UFR  Sciences de la Santé - Besançon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856AA-5585-455A-886D-185F790F1E5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3325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DBB5C-3334-48FB-8B78-D70755B64DA4}" type="datetime1">
              <a:rPr lang="fr-FR" smtClean="0"/>
              <a:t>30/06/2025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UFR  Sciences de la Santé - Besançon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EB4E7-196B-48D9-BE36-0D5DFF1B25B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0443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7860A-E189-4AA0-A1F6-7B45B2CA907A}" type="datetime1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UFR  Sciences de la Santé - Besançon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76003-135D-49BC-BCA2-8714DE96F31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60886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41375-1BF2-4866-84B2-7C95B4A9AFD0}" type="datetime1">
              <a:rPr lang="fr-FR" smtClean="0"/>
              <a:t>30/06/2025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UFR  Sciences de la Santé - Besançon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2156C-315C-4A49-AA00-9D6BDFE40A9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3287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990A8-BEDD-4003-8D40-712BDAB0ED7D}" type="datetime1">
              <a:rPr lang="fr-FR" smtClean="0"/>
              <a:t>30/06/2025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UFR  Sciences de la Santé - Besançon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D4857-2204-41B1-9FEF-20978E41248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62914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E94D9-D5A9-4542-AB78-BEB9FD392660}" type="datetime1">
              <a:rPr lang="fr-FR" smtClean="0"/>
              <a:t>30/06/2025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UFR  Sciences de la Santé - Besançon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30E1A-B97A-4F15-B52F-CF52EF32444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03439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45E3B-E021-405C-AFB0-ECED8DFCAEE2}" type="datetime1">
              <a:rPr lang="fr-FR" smtClean="0"/>
              <a:t>30/06/2025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UFR  Sciences de la Santé - Besançon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F8EF26-8F89-4768-9296-0BEF3EF6714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05031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CEF71-9B45-4E23-A0E2-580FAB822ADF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UFR  Sciences de la Santé - Besançon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14C05E-C600-45C6-B029-330B9822848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86005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39066-CCF9-4DF3-8AD2-C3E0827FF2A7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UFR  Sciences de la Santé - Besançon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438CB2-25B0-4FCD-91ED-B8DECB4771F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4310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9EE3B3-8FF9-48EE-BFA3-0DA457CBEDC7}" type="datetime1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/>
              <a:t>UFR  Sciences de la Santé - Besançon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4E9D018-9C02-4DAF-A17D-A389E1CD8E84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t.univ-fcomte.f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t.univ-fcomte.f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moodle.univ-fcomte.fr/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oodle.univ-fcomte.fr/course/index.php?categoryid=1009" TargetMode="External"/><Relationship Id="rId5" Type="http://schemas.openxmlformats.org/officeDocument/2006/relationships/hyperlink" Target="https://moodle.univ-fcomte.fr/course/index.php?categoryid=2812" TargetMode="External"/><Relationship Id="rId4" Type="http://schemas.openxmlformats.org/officeDocument/2006/relationships/hyperlink" Target="https://moodle.univ-fcomte.fr/course/index.php?categoryid=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187624" y="191683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684213" y="1698029"/>
            <a:ext cx="7772400" cy="3459163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b="1" dirty="0">
                <a:latin typeface="+mn-lt"/>
              </a:rPr>
              <a:t>Utilisation d</a:t>
            </a:r>
            <a:r>
              <a:rPr lang="fr-FR" sz="3600" b="1" i="1" dirty="0">
                <a:latin typeface="+mn-lt"/>
              </a:rPr>
              <a:t>e</a:t>
            </a:r>
            <a:r>
              <a:rPr lang="fr-FR" sz="3600" b="1" dirty="0">
                <a:latin typeface="+mn-lt"/>
              </a:rPr>
              <a:t> la plateforme Moodle</a:t>
            </a:r>
            <a:br>
              <a:rPr lang="fr-FR" sz="3600" b="1" dirty="0">
                <a:latin typeface="+mn-lt"/>
              </a:rPr>
            </a:br>
            <a:r>
              <a:rPr lang="fr-FR" sz="3600" b="1" dirty="0">
                <a:latin typeface="+mn-lt"/>
              </a:rPr>
              <a:t>Etudiants(es) Diplôme d’Etat Infirmier</a:t>
            </a:r>
            <a:endParaRPr lang="fr-FR" sz="3600" dirty="0">
              <a:latin typeface="+mn-lt"/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1</a:t>
            </a:fld>
            <a:endParaRPr lang="fr-FR" altLang="fr-FR"/>
          </a:p>
        </p:txBody>
      </p:sp>
      <p:pic>
        <p:nvPicPr>
          <p:cNvPr id="7" name="Image 6" descr="Une image contenant Graphique, Police, obscurité&#10;&#10;Le contenu généré par l’IA peut être incorrect.">
            <a:extLst>
              <a:ext uri="{FF2B5EF4-FFF2-40B4-BE49-F238E27FC236}">
                <a16:creationId xmlns:a16="http://schemas.microsoft.com/office/drawing/2014/main" id="{77A61871-376D-933A-9ADE-DEBEBFBC1A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78" y="233431"/>
            <a:ext cx="7632849" cy="14645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 bwMode="auto">
          <a:xfrm>
            <a:off x="5364088" y="373555"/>
            <a:ext cx="2880320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altLang="fr-FR" sz="3200" b="1" dirty="0"/>
              <a:t>Introduction</a:t>
            </a: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420811" y="1634457"/>
            <a:ext cx="8302377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fontAlgn="auto" hangingPunct="1">
              <a:spcAft>
                <a:spcPts val="0"/>
              </a:spcAft>
              <a:defRPr/>
            </a:pPr>
            <a:r>
              <a:rPr lang="fr-FR" sz="2000" dirty="0">
                <a:solidFill>
                  <a:schemeClr val="tx1"/>
                </a:solidFill>
              </a:rPr>
              <a:t>L’université Marie &amp; Louis PASTEUR propose de nombreux outils à travers son Espace Numérique de Travail (ENT) :</a:t>
            </a:r>
          </a:p>
          <a:p>
            <a:pPr algn="just" eaLnBrk="1" fontAlgn="auto" hangingPunct="1">
              <a:spcAft>
                <a:spcPts val="0"/>
              </a:spcAft>
              <a:buFont typeface="Symbol"/>
              <a:buChar char="Þ"/>
              <a:defRPr/>
            </a:pPr>
            <a:r>
              <a:rPr lang="fr-FR" sz="2000" dirty="0">
                <a:solidFill>
                  <a:schemeClr val="tx1"/>
                </a:solidFill>
                <a:hlinkClick r:id="rId3"/>
              </a:rPr>
              <a:t>http://ent.univ-fcomte.fr</a:t>
            </a:r>
            <a:endParaRPr lang="fr-FR" sz="2000" dirty="0">
              <a:solidFill>
                <a:schemeClr val="tx1"/>
              </a:solidFill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fr-FR" sz="2000" dirty="0">
              <a:solidFill>
                <a:schemeClr val="tx1"/>
              </a:solidFill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fr-FR" sz="2000" dirty="0">
                <a:solidFill>
                  <a:schemeClr val="tx1"/>
                </a:solidFill>
              </a:rPr>
              <a:t>Parmi eux, la plateforme pédagogique Moodle possède un rôle central dans l’enseignement des établissements de formations.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endParaRPr lang="fr-FR" sz="2000" dirty="0">
              <a:solidFill>
                <a:schemeClr val="tx1"/>
              </a:solidFill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fr-FR" sz="2000" dirty="0">
                <a:solidFill>
                  <a:schemeClr val="tx1"/>
                </a:solidFill>
              </a:rPr>
              <a:t>Elle permet de mettre à disposition des documents à destination des formateurs et des étudiants, mais également de collaborer à travers des espaces et forums dédiés.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2</a:t>
            </a:fld>
            <a:endParaRPr lang="fr-FR" altLang="fr-FR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46FBA719-E14C-8164-05F8-F9C99184D968}"/>
              </a:ext>
            </a:extLst>
          </p:cNvPr>
          <p:cNvCxnSpPr/>
          <p:nvPr/>
        </p:nvCxnSpPr>
        <p:spPr>
          <a:xfrm>
            <a:off x="2411760" y="119675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" name="Image 4" descr="Une image contenant Graphique, Police, obscurité">
            <a:extLst>
              <a:ext uri="{FF2B5EF4-FFF2-40B4-BE49-F238E27FC236}">
                <a16:creationId xmlns:a16="http://schemas.microsoft.com/office/drawing/2014/main" id="{95791E15-62D2-C65E-AF1D-13A0A9D10D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21685" cy="8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448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411760" y="119675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 bwMode="auto">
          <a:xfrm>
            <a:off x="4355554" y="374998"/>
            <a:ext cx="446491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altLang="fr-FR" sz="3200" b="1" dirty="0"/>
              <a:t>I – Les étapes préalables</a:t>
            </a: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457200" y="1541754"/>
            <a:ext cx="8229600" cy="471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spcAft>
                <a:spcPts val="1800"/>
              </a:spcAft>
            </a:pPr>
            <a:r>
              <a:rPr lang="fr-FR" altLang="fr-FR" sz="2000" dirty="0">
                <a:solidFill>
                  <a:schemeClr val="tx1"/>
                </a:solidFill>
              </a:rPr>
              <a:t>Il y a deux étapes préalables à l’utilisation de Moodle :</a:t>
            </a:r>
          </a:p>
          <a:p>
            <a:pPr algn="l" eaLnBrk="1" hangingPunct="1">
              <a:spcAft>
                <a:spcPts val="1800"/>
              </a:spcAft>
            </a:pPr>
            <a:r>
              <a:rPr lang="fr-FR" altLang="fr-FR" sz="2000" dirty="0">
                <a:solidFill>
                  <a:schemeClr val="tx1"/>
                </a:solidFill>
              </a:rPr>
              <a:t>	1 • Inscription administrative puis </a:t>
            </a:r>
            <a:r>
              <a:rPr lang="fr-FR" altLang="fr-FR" sz="2000" u="sng" dirty="0">
                <a:solidFill>
                  <a:schemeClr val="tx1"/>
                </a:solidFill>
              </a:rPr>
              <a:t>dès le lendemain </a:t>
            </a:r>
            <a:r>
              <a:rPr lang="fr-FR" altLang="fr-FR" sz="2000" dirty="0">
                <a:solidFill>
                  <a:schemeClr val="tx1"/>
                </a:solidFill>
              </a:rPr>
              <a:t>de votre inscription </a:t>
            </a:r>
          </a:p>
          <a:p>
            <a:pPr algn="l" eaLnBrk="1" hangingPunct="1">
              <a:spcAft>
                <a:spcPts val="1800"/>
              </a:spcAft>
            </a:pPr>
            <a:r>
              <a:rPr lang="fr-FR" altLang="fr-FR" sz="2000" dirty="0">
                <a:solidFill>
                  <a:schemeClr val="tx1"/>
                </a:solidFill>
              </a:rPr>
              <a:t>	2 • Activation de son compte informatique (compte Sésame): Accès à l’Espace Numérique de Travail (ENT) puis accès à Moodle </a:t>
            </a:r>
            <a:r>
              <a:rPr lang="fr-FR" altLang="fr-FR" sz="2000" u="sng" dirty="0">
                <a:solidFill>
                  <a:schemeClr val="tx1"/>
                </a:solidFill>
              </a:rPr>
              <a:t>dès le lendemain</a:t>
            </a:r>
          </a:p>
          <a:p>
            <a:pPr algn="l" eaLnBrk="1" hangingPunct="1"/>
            <a:r>
              <a:rPr lang="fr-FR" altLang="fr-FR" sz="2000" dirty="0">
                <a:solidFill>
                  <a:schemeClr val="tx1"/>
                </a:solidFill>
              </a:rPr>
              <a:t>Ces étapes doivent être effectuées dans cet ordre (1 puis 2)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3</a:t>
            </a:fld>
            <a:endParaRPr lang="fr-FR" altLang="fr-FR"/>
          </a:p>
        </p:txBody>
      </p:sp>
      <p:pic>
        <p:nvPicPr>
          <p:cNvPr id="3" name="Image 2" descr="Une image contenant Graphique, Police, obscurité">
            <a:extLst>
              <a:ext uri="{FF2B5EF4-FFF2-40B4-BE49-F238E27FC236}">
                <a16:creationId xmlns:a16="http://schemas.microsoft.com/office/drawing/2014/main" id="{ED6470A6-7B17-70BB-E9D6-D795DC8834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21685" cy="8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32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468313" y="1557338"/>
            <a:ext cx="8229600" cy="471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2400"/>
              </a:spcAft>
            </a:pPr>
            <a:r>
              <a:rPr lang="fr-FR" altLang="fr-FR" sz="2000" b="1" i="1" dirty="0">
                <a:solidFill>
                  <a:schemeClr val="tx1"/>
                </a:solidFill>
              </a:rPr>
              <a:t>1.Inscription administrative</a:t>
            </a:r>
          </a:p>
          <a:p>
            <a:pPr algn="just" eaLnBrk="1" hangingPunct="1">
              <a:spcAft>
                <a:spcPts val="2400"/>
              </a:spcAft>
            </a:pPr>
            <a:r>
              <a:rPr lang="fr-FR" altLang="fr-FR" sz="2000" dirty="0">
                <a:solidFill>
                  <a:schemeClr val="tx1"/>
                </a:solidFill>
              </a:rPr>
              <a:t>L’inscription administrative est suivie par le service scolarité des Sciences Infirmières à l’UFR Santé. A l’issue de cette inscription, l’étudiant(e) doit se munir son numéro INE pour passer à l’étape suivante.</a:t>
            </a:r>
          </a:p>
          <a:p>
            <a:pPr algn="just" eaLnBrk="1" hangingPunct="1">
              <a:spcAft>
                <a:spcPts val="2400"/>
              </a:spcAft>
            </a:pPr>
            <a:r>
              <a:rPr lang="fr-FR" altLang="fr-FR" sz="2000" u="sng" dirty="0">
                <a:solidFill>
                  <a:schemeClr val="tx1"/>
                </a:solidFill>
              </a:rPr>
              <a:t>Attention</a:t>
            </a:r>
            <a:r>
              <a:rPr lang="fr-FR" altLang="fr-FR" sz="2000" dirty="0">
                <a:solidFill>
                  <a:schemeClr val="tx1"/>
                </a:solidFill>
              </a:rPr>
              <a:t> : Cette inscription est à renouveler tous les ans.</a:t>
            </a:r>
          </a:p>
          <a:p>
            <a:pPr algn="l" eaLnBrk="1" hangingPunct="1"/>
            <a:r>
              <a:rPr lang="fr-FR" altLang="fr-FR" sz="2000" dirty="0">
                <a:solidFill>
                  <a:schemeClr val="tx1"/>
                </a:solidFill>
              </a:rPr>
              <a:t>Contact scolarité:</a:t>
            </a:r>
          </a:p>
          <a:p>
            <a:pPr algn="l" eaLnBrk="1" hangingPunct="1"/>
            <a:r>
              <a:rPr lang="fr-FR" altLang="fr-FR" sz="2000" b="1" i="1" dirty="0">
                <a:solidFill>
                  <a:schemeClr val="tx1"/>
                </a:solidFill>
              </a:rPr>
              <a:t>	</a:t>
            </a:r>
            <a:r>
              <a:rPr lang="fr-FR" altLang="fr-FR" sz="2000" dirty="0">
                <a:solidFill>
                  <a:schemeClr val="tx1"/>
                </a:solidFill>
              </a:rPr>
              <a:t>- téléphone : 03.63.08.25.06</a:t>
            </a:r>
          </a:p>
          <a:p>
            <a:pPr algn="l" eaLnBrk="1" hangingPunct="1"/>
            <a:r>
              <a:rPr lang="fr-FR" altLang="fr-FR" sz="2000" b="1" i="1" dirty="0">
                <a:solidFill>
                  <a:schemeClr val="tx1"/>
                </a:solidFill>
              </a:rPr>
              <a:t>	</a:t>
            </a:r>
            <a:r>
              <a:rPr lang="fr-FR" altLang="fr-FR" sz="2000" dirty="0">
                <a:solidFill>
                  <a:schemeClr val="tx1"/>
                </a:solidFill>
              </a:rPr>
              <a:t>- mail : scolarite-sciencesinfirmieres@univ-fcomte.fr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4</a:t>
            </a:fld>
            <a:endParaRPr lang="fr-FR" altLang="fr-FR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DEC68D2A-8187-BEFF-54AF-E6BFDA0D5F44}"/>
              </a:ext>
            </a:extLst>
          </p:cNvPr>
          <p:cNvCxnSpPr/>
          <p:nvPr/>
        </p:nvCxnSpPr>
        <p:spPr>
          <a:xfrm>
            <a:off x="2411760" y="119675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Titre 1">
            <a:extLst>
              <a:ext uri="{FF2B5EF4-FFF2-40B4-BE49-F238E27FC236}">
                <a16:creationId xmlns:a16="http://schemas.microsoft.com/office/drawing/2014/main" id="{2BD58D4D-213C-1D40-5EF8-4DE6650DE21B}"/>
              </a:ext>
            </a:extLst>
          </p:cNvPr>
          <p:cNvSpPr txBox="1">
            <a:spLocks/>
          </p:cNvSpPr>
          <p:nvPr/>
        </p:nvSpPr>
        <p:spPr bwMode="auto">
          <a:xfrm>
            <a:off x="4355554" y="374998"/>
            <a:ext cx="446491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altLang="fr-FR" sz="3200" b="1" dirty="0"/>
              <a:t>I – Les étapes préalables</a:t>
            </a:r>
          </a:p>
        </p:txBody>
      </p:sp>
      <p:pic>
        <p:nvPicPr>
          <p:cNvPr id="8" name="Image 7" descr="Une image contenant Graphique, Police, obscurité">
            <a:extLst>
              <a:ext uri="{FF2B5EF4-FFF2-40B4-BE49-F238E27FC236}">
                <a16:creationId xmlns:a16="http://schemas.microsoft.com/office/drawing/2014/main" id="{6E45FC2B-D90A-45AA-87C1-5F867D79A7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21685" cy="8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09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468313" y="1557338"/>
            <a:ext cx="8229600" cy="471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fr-FR" altLang="fr-FR" sz="2000" b="1" i="1" dirty="0">
                <a:solidFill>
                  <a:schemeClr val="tx1"/>
                </a:solidFill>
              </a:rPr>
              <a:t>Activation de son compte informatique</a:t>
            </a:r>
          </a:p>
          <a:p>
            <a:pPr algn="just" eaLnBrk="1" hangingPunct="1">
              <a:spcAft>
                <a:spcPts val="600"/>
              </a:spcAft>
            </a:pPr>
            <a:r>
              <a:rPr lang="fr-FR" altLang="fr-FR" sz="2000" dirty="0">
                <a:solidFill>
                  <a:schemeClr val="tx1"/>
                </a:solidFill>
              </a:rPr>
              <a:t>L’activation de son compte informatique (compte sésame) est une étape que l’étudiant effectue de manière autonome, grâce à son numéro INE (lettres à saisir en minuscule). Pour cela il doit :</a:t>
            </a:r>
          </a:p>
          <a:p>
            <a:pPr algn="l" eaLnBrk="1" hangingPunct="1">
              <a:spcAft>
                <a:spcPts val="600"/>
              </a:spcAft>
            </a:pPr>
            <a:r>
              <a:rPr lang="fr-FR" altLang="fr-FR" sz="2000" dirty="0">
                <a:solidFill>
                  <a:schemeClr val="tx1"/>
                </a:solidFill>
              </a:rPr>
              <a:t>	• Se connecter à </a:t>
            </a:r>
            <a:r>
              <a:rPr lang="fr-FR" altLang="fr-FR" sz="2000" dirty="0">
                <a:hlinkClick r:id="rId3"/>
              </a:rPr>
              <a:t>http://ent.univ-fcomte.fr</a:t>
            </a:r>
            <a:endParaRPr lang="fr-FR" altLang="fr-FR" sz="2000" dirty="0"/>
          </a:p>
          <a:p>
            <a:pPr algn="l" eaLnBrk="1" hangingPunct="1">
              <a:spcAft>
                <a:spcPts val="2400"/>
              </a:spcAft>
            </a:pPr>
            <a:r>
              <a:rPr lang="fr-FR" altLang="fr-FR" sz="2000" dirty="0"/>
              <a:t>	</a:t>
            </a:r>
            <a:r>
              <a:rPr lang="fr-FR" altLang="fr-FR" sz="2000" dirty="0">
                <a:solidFill>
                  <a:schemeClr val="tx1"/>
                </a:solidFill>
              </a:rPr>
              <a:t>• Suivre la procédure « Activer votre compte »</a:t>
            </a:r>
          </a:p>
          <a:p>
            <a:pPr algn="just" eaLnBrk="1" hangingPunct="1"/>
            <a:r>
              <a:rPr lang="fr-FR" altLang="fr-FR" sz="2000" dirty="0">
                <a:solidFill>
                  <a:schemeClr val="tx1"/>
                </a:solidFill>
              </a:rPr>
              <a:t>L’étudiant obtient un login et un mot de passe pour s’identifier sur l’ENT. Il peut alors passer à l’étape suivante.</a:t>
            </a:r>
          </a:p>
          <a:p>
            <a:pPr algn="l" eaLnBrk="1" hangingPunct="1"/>
            <a:r>
              <a:rPr lang="fr-FR" altLang="fr-FR" sz="2000" dirty="0">
                <a:solidFill>
                  <a:schemeClr val="tx1"/>
                </a:solidFill>
              </a:rPr>
              <a:t>En cas de problème :</a:t>
            </a:r>
          </a:p>
          <a:p>
            <a:pPr algn="l" eaLnBrk="1" hangingPunct="1"/>
            <a:r>
              <a:rPr lang="fr-FR" altLang="fr-FR" sz="2000" dirty="0">
                <a:solidFill>
                  <a:schemeClr val="tx1"/>
                </a:solidFill>
              </a:rPr>
              <a:t>	• 03.81.66.52.80 ou sante_informatique@univ-fcomte.fr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5</a:t>
            </a:fld>
            <a:endParaRPr lang="fr-FR" altLang="fr-FR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16F879E-B4D4-FBEF-5A38-D88DFE784A48}"/>
              </a:ext>
            </a:extLst>
          </p:cNvPr>
          <p:cNvCxnSpPr/>
          <p:nvPr/>
        </p:nvCxnSpPr>
        <p:spPr>
          <a:xfrm>
            <a:off x="2411760" y="119675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Titre 1">
            <a:extLst>
              <a:ext uri="{FF2B5EF4-FFF2-40B4-BE49-F238E27FC236}">
                <a16:creationId xmlns:a16="http://schemas.microsoft.com/office/drawing/2014/main" id="{7655B5D6-8BA0-2968-6485-4444CF23BA55}"/>
              </a:ext>
            </a:extLst>
          </p:cNvPr>
          <p:cNvSpPr txBox="1">
            <a:spLocks/>
          </p:cNvSpPr>
          <p:nvPr/>
        </p:nvSpPr>
        <p:spPr bwMode="auto">
          <a:xfrm>
            <a:off x="4355554" y="374998"/>
            <a:ext cx="446491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altLang="fr-FR" sz="3200" b="1" dirty="0"/>
              <a:t>I – Les étapes préalables</a:t>
            </a:r>
          </a:p>
        </p:txBody>
      </p:sp>
      <p:pic>
        <p:nvPicPr>
          <p:cNvPr id="8" name="Image 7" descr="Une image contenant Graphique, Police, obscurité">
            <a:extLst>
              <a:ext uri="{FF2B5EF4-FFF2-40B4-BE49-F238E27FC236}">
                <a16:creationId xmlns:a16="http://schemas.microsoft.com/office/drawing/2014/main" id="{8A3B6140-AFC4-EB53-8440-6288AF00AE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21685" cy="8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64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4F70F04-76D7-3A3B-6924-3D43DD735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089151"/>
            <a:ext cx="6734067" cy="3858762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auto">
          <a:xfrm>
            <a:off x="522288" y="1341438"/>
            <a:ext cx="82296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fr-FR" altLang="fr-FR" sz="2800" b="1" i="1" dirty="0">
                <a:solidFill>
                  <a:schemeClr val="tx1"/>
                </a:solidFill>
              </a:rPr>
              <a:t>Activation de son compte informatique</a:t>
            </a:r>
          </a:p>
        </p:txBody>
      </p:sp>
      <p:cxnSp>
        <p:nvCxnSpPr>
          <p:cNvPr id="12" name="Connecteur droit avec flèche 11"/>
          <p:cNvCxnSpPr>
            <a:cxnSpLocks/>
          </p:cNvCxnSpPr>
          <p:nvPr/>
        </p:nvCxnSpPr>
        <p:spPr>
          <a:xfrm>
            <a:off x="611560" y="4581128"/>
            <a:ext cx="108039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6</a:t>
            </a:fld>
            <a:endParaRPr lang="fr-FR" altLang="fr-FR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1D2FCA0-7874-8A30-895A-D022E88EC056}"/>
              </a:ext>
            </a:extLst>
          </p:cNvPr>
          <p:cNvCxnSpPr/>
          <p:nvPr/>
        </p:nvCxnSpPr>
        <p:spPr>
          <a:xfrm>
            <a:off x="2411760" y="119675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itre 1">
            <a:extLst>
              <a:ext uri="{FF2B5EF4-FFF2-40B4-BE49-F238E27FC236}">
                <a16:creationId xmlns:a16="http://schemas.microsoft.com/office/drawing/2014/main" id="{25C6CACE-D54A-810C-C438-75F0ADC2C941}"/>
              </a:ext>
            </a:extLst>
          </p:cNvPr>
          <p:cNvSpPr txBox="1">
            <a:spLocks/>
          </p:cNvSpPr>
          <p:nvPr/>
        </p:nvSpPr>
        <p:spPr bwMode="auto">
          <a:xfrm>
            <a:off x="4355554" y="374998"/>
            <a:ext cx="446491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altLang="fr-FR" sz="3200" b="1" dirty="0"/>
              <a:t>I – Les étapes préalables</a:t>
            </a:r>
          </a:p>
        </p:txBody>
      </p:sp>
      <p:pic>
        <p:nvPicPr>
          <p:cNvPr id="11" name="Image 10" descr="Une image contenant Graphique, Police, obscurité">
            <a:extLst>
              <a:ext uri="{FF2B5EF4-FFF2-40B4-BE49-F238E27FC236}">
                <a16:creationId xmlns:a16="http://schemas.microsoft.com/office/drawing/2014/main" id="{2BF66279-2C66-4CC6-3AC8-44DFC59F53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21685" cy="8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50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468313" y="1595016"/>
            <a:ext cx="8229600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1200"/>
              </a:spcAft>
              <a:buFont typeface="Arial" charset="0"/>
              <a:buNone/>
              <a:defRPr/>
            </a:pPr>
            <a:r>
              <a:rPr lang="fr-FR" altLang="fr-FR" sz="2000" b="1" i="1" dirty="0">
                <a:solidFill>
                  <a:schemeClr val="tx1"/>
                </a:solidFill>
              </a:rPr>
              <a:t>Inscription aux espaces de cours sur Moodle</a:t>
            </a:r>
          </a:p>
          <a:p>
            <a:pPr eaLnBrk="1" hangingPunct="1">
              <a:spcAft>
                <a:spcPts val="1200"/>
              </a:spcAft>
              <a:buFont typeface="Arial" charset="0"/>
              <a:buNone/>
              <a:defRPr/>
            </a:pPr>
            <a:endParaRPr lang="fr-FR" altLang="fr-FR" sz="2000" b="1" i="1" dirty="0">
              <a:solidFill>
                <a:schemeClr val="tx1"/>
              </a:solidFill>
            </a:endParaRPr>
          </a:p>
          <a:p>
            <a:pPr algn="just" eaLnBrk="1" hangingPunct="1">
              <a:spcAft>
                <a:spcPts val="600"/>
              </a:spcAft>
              <a:buFont typeface="Arial" charset="0"/>
              <a:buNone/>
              <a:defRPr/>
            </a:pPr>
            <a:r>
              <a:rPr lang="fr-FR" sz="2000" dirty="0">
                <a:solidFill>
                  <a:schemeClr val="tx1"/>
                </a:solidFill>
              </a:rPr>
              <a:t>Avec son compte sésame, l’utilisateur peut s’authentifier sur l’ENT et accéder à la plateforme Moodle (onglet pédagogie </a:t>
            </a:r>
            <a:r>
              <a:rPr lang="fr-FR" sz="2000" dirty="0">
                <a:solidFill>
                  <a:schemeClr val="tx1"/>
                </a:solidFill>
                <a:sym typeface="Wingdings" panose="05000000000000000000" pitchFamily="2" charset="2"/>
              </a:rPr>
              <a:t> Moodle)</a:t>
            </a:r>
            <a:r>
              <a:rPr lang="fr-FR" sz="2000" dirty="0">
                <a:solidFill>
                  <a:schemeClr val="tx1"/>
                </a:solidFill>
              </a:rPr>
              <a:t> ou </a:t>
            </a:r>
            <a:r>
              <a:rPr lang="fr-FR" sz="2000" dirty="0">
                <a:hlinkClick r:id="rId3"/>
              </a:rPr>
              <a:t>http://moodle.univ-fcomte.fr</a:t>
            </a:r>
            <a:r>
              <a:rPr lang="fr-FR" sz="2000" dirty="0">
                <a:solidFill>
                  <a:schemeClr val="tx1"/>
                </a:solidFill>
                <a:hlinkClick r:id="rId3"/>
              </a:rPr>
              <a:t>/</a:t>
            </a:r>
            <a:r>
              <a:rPr lang="fr-FR" sz="2000" dirty="0">
                <a:solidFill>
                  <a:schemeClr val="tx1"/>
                </a:solidFill>
              </a:rPr>
              <a:t> puis "Membres de l’Université de Franche-Comté".</a:t>
            </a:r>
          </a:p>
          <a:p>
            <a:pPr algn="just" eaLnBrk="1" hangingPunct="1">
              <a:spcAft>
                <a:spcPts val="600"/>
              </a:spcAft>
              <a:buFont typeface="Arial" charset="0"/>
              <a:buNone/>
              <a:defRPr/>
            </a:pPr>
            <a:endParaRPr lang="fr-FR" sz="2000" dirty="0">
              <a:solidFill>
                <a:schemeClr val="tx1"/>
              </a:solidFill>
            </a:endParaRPr>
          </a:p>
          <a:p>
            <a:pPr algn="just" eaLnBrk="1" hangingPunct="1">
              <a:spcAft>
                <a:spcPts val="300"/>
              </a:spcAft>
              <a:buFont typeface="Arial" charset="0"/>
              <a:buNone/>
              <a:defRPr/>
            </a:pPr>
            <a:r>
              <a:rPr lang="fr-FR" sz="2000" dirty="0">
                <a:solidFill>
                  <a:schemeClr val="tx1"/>
                </a:solidFill>
              </a:rPr>
              <a:t>Pour avoir accès aux cours « DEI », il faut suivre le chemin suivant à partir de la page d’accueil Moodle :</a:t>
            </a:r>
          </a:p>
          <a:p>
            <a:r>
              <a:rPr lang="fr-FR" sz="2000" dirty="0">
                <a:hlinkClick r:id="rId4"/>
              </a:rPr>
              <a:t>UFR Sciences de la santé</a:t>
            </a:r>
            <a:r>
              <a:rPr lang="fr-FR" sz="2000" dirty="0"/>
              <a:t> </a:t>
            </a:r>
            <a:r>
              <a:rPr lang="fr-FR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fr-FR" sz="2000" dirty="0">
                <a:sym typeface="Wingdings" panose="05000000000000000000" pitchFamily="2" charset="2"/>
              </a:rPr>
              <a:t> </a:t>
            </a:r>
            <a:r>
              <a:rPr lang="fr-FR" sz="2000" dirty="0">
                <a:hlinkClick r:id="rId5"/>
              </a:rPr>
              <a:t>Sciences Infirmières</a:t>
            </a:r>
            <a:r>
              <a:rPr lang="fr-FR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fr-FR" sz="2000" dirty="0">
                <a:sym typeface="Wingdings" panose="05000000000000000000" pitchFamily="2" charset="2"/>
              </a:rPr>
              <a:t> </a:t>
            </a:r>
            <a:r>
              <a:rPr lang="fr-FR" sz="2000" dirty="0">
                <a:hlinkClick r:id="rId6"/>
              </a:rPr>
              <a:t>DEI</a:t>
            </a:r>
            <a:endParaRPr lang="fr-FR" sz="2000" dirty="0"/>
          </a:p>
          <a:p>
            <a:br>
              <a:rPr lang="fr-FR" sz="2400" dirty="0"/>
            </a:br>
            <a:endParaRPr lang="fr-FR" sz="2400" u="sng" dirty="0">
              <a:solidFill>
                <a:srgbClr val="0000FF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7</a:t>
            </a:fld>
            <a:endParaRPr lang="fr-FR" alt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F59E7C9-1B18-12C9-249B-AA3DBC05607C}"/>
              </a:ext>
            </a:extLst>
          </p:cNvPr>
          <p:cNvCxnSpPr/>
          <p:nvPr/>
        </p:nvCxnSpPr>
        <p:spPr>
          <a:xfrm>
            <a:off x="2411760" y="119675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Titre 1">
            <a:extLst>
              <a:ext uri="{FF2B5EF4-FFF2-40B4-BE49-F238E27FC236}">
                <a16:creationId xmlns:a16="http://schemas.microsoft.com/office/drawing/2014/main" id="{08525CF7-FB1F-FB01-8FFC-B30F858E5035}"/>
              </a:ext>
            </a:extLst>
          </p:cNvPr>
          <p:cNvSpPr txBox="1">
            <a:spLocks/>
          </p:cNvSpPr>
          <p:nvPr/>
        </p:nvSpPr>
        <p:spPr bwMode="auto">
          <a:xfrm>
            <a:off x="4355554" y="374998"/>
            <a:ext cx="446491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altLang="fr-FR" sz="3200" b="1" dirty="0"/>
              <a:t>II – Accès Moodle</a:t>
            </a:r>
          </a:p>
        </p:txBody>
      </p:sp>
      <p:pic>
        <p:nvPicPr>
          <p:cNvPr id="12" name="Image 11" descr="Une image contenant Graphique, Police, obscurité">
            <a:extLst>
              <a:ext uri="{FF2B5EF4-FFF2-40B4-BE49-F238E27FC236}">
                <a16:creationId xmlns:a16="http://schemas.microsoft.com/office/drawing/2014/main" id="{F3918079-A1D3-BDE0-326D-7FAB3226DA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21685" cy="8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1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8</a:t>
            </a:fld>
            <a:endParaRPr lang="fr-FR" alt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E69A6B2-720C-4C91-715C-B864A8652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537" y="1661269"/>
            <a:ext cx="8154925" cy="4436494"/>
          </a:xfrm>
          <a:prstGeom prst="rect">
            <a:avLst/>
          </a:prstGeom>
        </p:spPr>
      </p:pic>
      <p:sp>
        <p:nvSpPr>
          <p:cNvPr id="15" name="Ellipse 14"/>
          <p:cNvSpPr/>
          <p:nvPr/>
        </p:nvSpPr>
        <p:spPr>
          <a:xfrm>
            <a:off x="323528" y="4549457"/>
            <a:ext cx="1692610" cy="2476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C3FA7CF-7933-A1D9-1429-866F625F8A67}"/>
              </a:ext>
            </a:extLst>
          </p:cNvPr>
          <p:cNvCxnSpPr/>
          <p:nvPr/>
        </p:nvCxnSpPr>
        <p:spPr>
          <a:xfrm>
            <a:off x="2411760" y="119675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itre 1">
            <a:extLst>
              <a:ext uri="{FF2B5EF4-FFF2-40B4-BE49-F238E27FC236}">
                <a16:creationId xmlns:a16="http://schemas.microsoft.com/office/drawing/2014/main" id="{95E25619-90A1-D9F9-CC69-3A1CB7B07E8C}"/>
              </a:ext>
            </a:extLst>
          </p:cNvPr>
          <p:cNvSpPr txBox="1">
            <a:spLocks/>
          </p:cNvSpPr>
          <p:nvPr/>
        </p:nvSpPr>
        <p:spPr bwMode="auto">
          <a:xfrm>
            <a:off x="4355554" y="374998"/>
            <a:ext cx="446491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altLang="fr-FR" sz="3200" b="1" dirty="0"/>
              <a:t>II – Accès Moodle</a:t>
            </a:r>
          </a:p>
        </p:txBody>
      </p:sp>
      <p:pic>
        <p:nvPicPr>
          <p:cNvPr id="11" name="Image 10" descr="Une image contenant Graphique, Police, obscurité">
            <a:extLst>
              <a:ext uri="{FF2B5EF4-FFF2-40B4-BE49-F238E27FC236}">
                <a16:creationId xmlns:a16="http://schemas.microsoft.com/office/drawing/2014/main" id="{E3A7EDFB-3E95-5516-5D5C-2BCA5752A1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21685" cy="8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99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69A3C538-8CFD-0E7D-BB32-A2E0F6ED7B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93731" y="3143541"/>
            <a:ext cx="1340713" cy="19452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A425CA-2634-BDD3-968C-88665C1391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9806" y="2050178"/>
            <a:ext cx="1635795" cy="3761888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9</a:t>
            </a:fld>
            <a:endParaRPr lang="fr-FR" altLang="fr-FR"/>
          </a:p>
        </p:txBody>
      </p:sp>
      <p:sp>
        <p:nvSpPr>
          <p:cNvPr id="15" name="Ellipse 14"/>
          <p:cNvSpPr/>
          <p:nvPr/>
        </p:nvSpPr>
        <p:spPr>
          <a:xfrm>
            <a:off x="4970670" y="3166085"/>
            <a:ext cx="660374" cy="4571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1089806" y="5064088"/>
            <a:ext cx="889906" cy="2371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5535DC0-9C37-6DE3-5175-3126C40F44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8323" y="1734912"/>
            <a:ext cx="3292719" cy="729426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5091292-A301-1C23-D271-E919B670F8B7}"/>
              </a:ext>
            </a:extLst>
          </p:cNvPr>
          <p:cNvCxnSpPr>
            <a:cxnSpLocks/>
          </p:cNvCxnSpPr>
          <p:nvPr/>
        </p:nvCxnSpPr>
        <p:spPr>
          <a:xfrm flipV="1">
            <a:off x="2051720" y="2372394"/>
            <a:ext cx="2515550" cy="2716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5A312C26-9A26-F29A-9D34-D7D09DF029C7}"/>
              </a:ext>
            </a:extLst>
          </p:cNvPr>
          <p:cNvCxnSpPr>
            <a:cxnSpLocks/>
          </p:cNvCxnSpPr>
          <p:nvPr/>
        </p:nvCxnSpPr>
        <p:spPr>
          <a:xfrm>
            <a:off x="5300857" y="2372394"/>
            <a:ext cx="0" cy="696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F44EEE4D-EFDA-1D20-03E4-356662F3D70D}"/>
              </a:ext>
            </a:extLst>
          </p:cNvPr>
          <p:cNvCxnSpPr/>
          <p:nvPr/>
        </p:nvCxnSpPr>
        <p:spPr>
          <a:xfrm>
            <a:off x="2411760" y="119675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9AE3704A-3134-5C7D-2365-BC330B2DE877}"/>
              </a:ext>
            </a:extLst>
          </p:cNvPr>
          <p:cNvSpPr txBox="1">
            <a:spLocks/>
          </p:cNvSpPr>
          <p:nvPr/>
        </p:nvSpPr>
        <p:spPr bwMode="auto">
          <a:xfrm>
            <a:off x="4355554" y="374998"/>
            <a:ext cx="446491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altLang="fr-FR" sz="3200" b="1" dirty="0"/>
              <a:t>II – Accès Moodle</a:t>
            </a:r>
          </a:p>
        </p:txBody>
      </p:sp>
      <p:pic>
        <p:nvPicPr>
          <p:cNvPr id="26" name="Image 25" descr="Une image contenant Graphique, Police, obscurité">
            <a:extLst>
              <a:ext uri="{FF2B5EF4-FFF2-40B4-BE49-F238E27FC236}">
                <a16:creationId xmlns:a16="http://schemas.microsoft.com/office/drawing/2014/main" id="{CE5828A9-C358-D0B2-5A82-992814E5CD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21685" cy="8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34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 txBox="1">
            <a:spLocks/>
          </p:cNvSpPr>
          <p:nvPr/>
        </p:nvSpPr>
        <p:spPr bwMode="auto">
          <a:xfrm>
            <a:off x="457200" y="4404496"/>
            <a:ext cx="8229600" cy="176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defRPr/>
            </a:pPr>
            <a:r>
              <a:rPr lang="fr-FR" sz="2000" dirty="0">
                <a:solidFill>
                  <a:schemeClr val="tx1"/>
                </a:solidFill>
              </a:rPr>
              <a:t>Vous pouvez aussi accéder à l’espace de la formation DEI où vous êtes inscrit (Besançon; Lons; etc…): le mot de passe vous sera donné par vos formateurs respectifs.</a:t>
            </a:r>
            <a:endParaRPr lang="fr-FR" altLang="fr-FR" sz="2000" dirty="0">
              <a:solidFill>
                <a:schemeClr val="tx1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auto">
          <a:xfrm>
            <a:off x="467544" y="1412776"/>
            <a:ext cx="8219256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defRPr/>
            </a:pPr>
            <a:r>
              <a:rPr lang="fr-FR" sz="2000" dirty="0">
                <a:solidFill>
                  <a:schemeClr val="tx1"/>
                </a:solidFill>
              </a:rPr>
              <a:t>Sur cette page, vous pouvez accéder directement aux cours de chaque semestre. Pour cela, cliquez sur le semestre que vous souhaitez consulter, saisissez la clef : « </a:t>
            </a:r>
            <a:r>
              <a:rPr lang="fr-FR" sz="2000" b="1" dirty="0">
                <a:solidFill>
                  <a:srgbClr val="FF0000"/>
                </a:solidFill>
              </a:rPr>
              <a:t>/DEI25-26</a:t>
            </a:r>
            <a:r>
              <a:rPr lang="fr-FR" sz="2000" dirty="0">
                <a:solidFill>
                  <a:schemeClr val="tx1"/>
                </a:solidFill>
              </a:rPr>
              <a:t> » et cliquer sur le bouton "M’inscrire". Cette étape est à faire uniquement lors de la première connexion à </a:t>
            </a:r>
            <a:r>
              <a:rPr lang="fr-FR" sz="2000" u="sng" dirty="0">
                <a:solidFill>
                  <a:schemeClr val="tx1"/>
                </a:solidFill>
              </a:rPr>
              <a:t>chaque</a:t>
            </a:r>
            <a:r>
              <a:rPr lang="fr-FR" sz="2000" dirty="0">
                <a:solidFill>
                  <a:schemeClr val="tx1"/>
                </a:solidFill>
              </a:rPr>
              <a:t> semestre.</a:t>
            </a:r>
          </a:p>
          <a:p>
            <a:pPr algn="just" eaLnBrk="1" hangingPunct="1">
              <a:defRPr/>
            </a:pPr>
            <a:r>
              <a:rPr lang="fr-FR" altLang="fr-FR" sz="2000" dirty="0">
                <a:solidFill>
                  <a:schemeClr val="tx1"/>
                </a:solidFill>
              </a:rPr>
              <a:t>Auto-inscription s’affiche = Entrez la clé ci-dessus (en </a:t>
            </a:r>
            <a:r>
              <a:rPr lang="fr-FR" altLang="fr-FR" sz="2000" dirty="0">
                <a:solidFill>
                  <a:srgbClr val="FF0000"/>
                </a:solidFill>
              </a:rPr>
              <a:t>rouge</a:t>
            </a:r>
            <a:r>
              <a:rPr lang="fr-FR" altLang="fr-FR" sz="2000" dirty="0">
                <a:solidFill>
                  <a:schemeClr val="tx1"/>
                </a:solidFill>
              </a:rPr>
              <a:t>).</a:t>
            </a:r>
          </a:p>
          <a:p>
            <a:pPr algn="just" eaLnBrk="1" hangingPunct="1">
              <a:defRPr/>
            </a:pPr>
            <a:r>
              <a:rPr lang="fr-FR" altLang="fr-FR" sz="2000" dirty="0">
                <a:solidFill>
                  <a:schemeClr val="tx1"/>
                </a:solidFill>
              </a:rPr>
              <a:t>M’inscrire.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10</a:t>
            </a:fld>
            <a:endParaRPr lang="fr-FR" altLang="fr-FR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B2DF2F5-539A-D31B-1740-9952C8D17DB2}"/>
              </a:ext>
            </a:extLst>
          </p:cNvPr>
          <p:cNvCxnSpPr/>
          <p:nvPr/>
        </p:nvCxnSpPr>
        <p:spPr>
          <a:xfrm>
            <a:off x="2411760" y="119675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Titre 1">
            <a:extLst>
              <a:ext uri="{FF2B5EF4-FFF2-40B4-BE49-F238E27FC236}">
                <a16:creationId xmlns:a16="http://schemas.microsoft.com/office/drawing/2014/main" id="{E4B4C2B2-D306-CE95-4C55-C9D285F2D75F}"/>
              </a:ext>
            </a:extLst>
          </p:cNvPr>
          <p:cNvSpPr txBox="1">
            <a:spLocks/>
          </p:cNvSpPr>
          <p:nvPr/>
        </p:nvSpPr>
        <p:spPr bwMode="auto">
          <a:xfrm>
            <a:off x="4355554" y="374998"/>
            <a:ext cx="446491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altLang="fr-FR" sz="3200" b="1" dirty="0"/>
              <a:t>II – Accès Moodle</a:t>
            </a:r>
          </a:p>
        </p:txBody>
      </p:sp>
      <p:pic>
        <p:nvPicPr>
          <p:cNvPr id="7" name="Image 6" descr="Une image contenant Graphique, Police, obscurité">
            <a:extLst>
              <a:ext uri="{FF2B5EF4-FFF2-40B4-BE49-F238E27FC236}">
                <a16:creationId xmlns:a16="http://schemas.microsoft.com/office/drawing/2014/main" id="{271F4274-9FB4-2461-6DCF-724B23073A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21685" cy="8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01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2E9DEF5A-F92C-CA8D-4348-D59C87BD3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4980276"/>
            <a:ext cx="4058658" cy="108126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E077194-E912-4D43-8049-A660B076B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2528179"/>
            <a:ext cx="6409407" cy="1284375"/>
          </a:xfrm>
          <a:prstGeom prst="rect">
            <a:avLst/>
          </a:prstGeom>
        </p:spPr>
      </p:pic>
      <p:sp>
        <p:nvSpPr>
          <p:cNvPr id="17" name="Espace réservé du contenu 2"/>
          <p:cNvSpPr txBox="1">
            <a:spLocks/>
          </p:cNvSpPr>
          <p:nvPr/>
        </p:nvSpPr>
        <p:spPr bwMode="auto">
          <a:xfrm>
            <a:off x="440571" y="3732626"/>
            <a:ext cx="82296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defRPr/>
            </a:pPr>
            <a:r>
              <a:rPr lang="fr-FR" altLang="fr-FR" sz="2000" dirty="0">
                <a:solidFill>
                  <a:schemeClr val="tx1"/>
                </a:solidFill>
              </a:rPr>
              <a:t>Cliquez sur le dossier PDF 1-1-S1 pour voir tous les </a:t>
            </a:r>
            <a:r>
              <a:rPr lang="fr-FR" altLang="fr-FR" sz="2000" dirty="0" err="1">
                <a:solidFill>
                  <a:schemeClr val="tx1"/>
                </a:solidFill>
              </a:rPr>
              <a:t>pdf</a:t>
            </a:r>
            <a:r>
              <a:rPr lang="fr-FR" altLang="fr-FR" sz="2000" dirty="0">
                <a:solidFill>
                  <a:schemeClr val="tx1"/>
                </a:solidFill>
              </a:rPr>
              <a:t>, faites un clic droit sur celui que vous voulez télécharger et cliquez sur "enregistrer le lien sous…"</a:t>
            </a: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auto">
          <a:xfrm>
            <a:off x="467544" y="1700808"/>
            <a:ext cx="82296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defRPr/>
            </a:pPr>
            <a:r>
              <a:rPr lang="fr-FR" sz="2000" dirty="0">
                <a:solidFill>
                  <a:schemeClr val="tx1"/>
                </a:solidFill>
              </a:rPr>
              <a:t>Vous avez accès aux fichiers PDF et aux vidéos de chaque UE lorsque vous avez cliqué sur un semestre (ex. avec le 1-1-S1).</a:t>
            </a:r>
            <a:endParaRPr lang="fr-FR" altLang="fr-FR" sz="20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11</a:t>
            </a:fld>
            <a:endParaRPr lang="fr-FR" altLang="fr-FR"/>
          </a:p>
        </p:txBody>
      </p:sp>
      <p:sp>
        <p:nvSpPr>
          <p:cNvPr id="15" name="Ellipse 14"/>
          <p:cNvSpPr/>
          <p:nvPr/>
        </p:nvSpPr>
        <p:spPr>
          <a:xfrm>
            <a:off x="1547664" y="5445224"/>
            <a:ext cx="3672408" cy="2880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A96819D-67A3-9F6C-7A6B-8BC6A96EAE63}"/>
              </a:ext>
            </a:extLst>
          </p:cNvPr>
          <p:cNvCxnSpPr/>
          <p:nvPr/>
        </p:nvCxnSpPr>
        <p:spPr>
          <a:xfrm>
            <a:off x="2411760" y="119675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itre 1">
            <a:extLst>
              <a:ext uri="{FF2B5EF4-FFF2-40B4-BE49-F238E27FC236}">
                <a16:creationId xmlns:a16="http://schemas.microsoft.com/office/drawing/2014/main" id="{0FA43043-6ABB-12BD-CBB5-2AF7CD85F6AA}"/>
              </a:ext>
            </a:extLst>
          </p:cNvPr>
          <p:cNvSpPr txBox="1">
            <a:spLocks/>
          </p:cNvSpPr>
          <p:nvPr/>
        </p:nvSpPr>
        <p:spPr bwMode="auto">
          <a:xfrm>
            <a:off x="4355554" y="374998"/>
            <a:ext cx="446491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altLang="fr-FR" sz="3200" b="1" dirty="0"/>
              <a:t>III – Utilisation</a:t>
            </a:r>
          </a:p>
        </p:txBody>
      </p:sp>
      <p:pic>
        <p:nvPicPr>
          <p:cNvPr id="11" name="Image 10" descr="Une image contenant Graphique, Police, obscurité">
            <a:extLst>
              <a:ext uri="{FF2B5EF4-FFF2-40B4-BE49-F238E27FC236}">
                <a16:creationId xmlns:a16="http://schemas.microsoft.com/office/drawing/2014/main" id="{D913C1AB-BF52-289D-9019-7ECC24485B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21685" cy="829249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9A3F2654-8ED9-7976-9C77-02ED7D15EB55}"/>
              </a:ext>
            </a:extLst>
          </p:cNvPr>
          <p:cNvSpPr/>
          <p:nvPr/>
        </p:nvSpPr>
        <p:spPr>
          <a:xfrm>
            <a:off x="1115616" y="2929898"/>
            <a:ext cx="1224136" cy="4562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3625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contenu 2"/>
          <p:cNvSpPr txBox="1">
            <a:spLocks/>
          </p:cNvSpPr>
          <p:nvPr/>
        </p:nvSpPr>
        <p:spPr bwMode="auto">
          <a:xfrm>
            <a:off x="484298" y="1496608"/>
            <a:ext cx="82296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defRPr/>
            </a:pPr>
            <a:r>
              <a:rPr lang="fr-FR" altLang="fr-FR" sz="2000" dirty="0">
                <a:solidFill>
                  <a:schemeClr val="tx1"/>
                </a:solidFill>
              </a:rPr>
              <a:t>Cliquez sur le dossier Vidéos 1-1-S1 pour voir toutes les vidéos de cette UE, puis cliquez sur la vidéo à visionner.</a:t>
            </a: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12</a:t>
            </a:fld>
            <a:endParaRPr lang="fr-FR" alt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3883" y="2777267"/>
            <a:ext cx="3743341" cy="3124739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D8FF1B8-EEFE-A17B-8866-9030BDB6A6B3}"/>
              </a:ext>
            </a:extLst>
          </p:cNvPr>
          <p:cNvCxnSpPr/>
          <p:nvPr/>
        </p:nvCxnSpPr>
        <p:spPr>
          <a:xfrm>
            <a:off x="2411760" y="119675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itre 1">
            <a:extLst>
              <a:ext uri="{FF2B5EF4-FFF2-40B4-BE49-F238E27FC236}">
                <a16:creationId xmlns:a16="http://schemas.microsoft.com/office/drawing/2014/main" id="{1F865931-C9A9-79DE-799C-05C75455F95E}"/>
              </a:ext>
            </a:extLst>
          </p:cNvPr>
          <p:cNvSpPr txBox="1">
            <a:spLocks/>
          </p:cNvSpPr>
          <p:nvPr/>
        </p:nvSpPr>
        <p:spPr bwMode="auto">
          <a:xfrm>
            <a:off x="4355554" y="374998"/>
            <a:ext cx="446491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altLang="fr-FR" sz="3200" b="1" dirty="0"/>
              <a:t>III – Utilisation</a:t>
            </a:r>
          </a:p>
        </p:txBody>
      </p:sp>
      <p:pic>
        <p:nvPicPr>
          <p:cNvPr id="8" name="Image 7" descr="Une image contenant Graphique, Police, obscurité">
            <a:extLst>
              <a:ext uri="{FF2B5EF4-FFF2-40B4-BE49-F238E27FC236}">
                <a16:creationId xmlns:a16="http://schemas.microsoft.com/office/drawing/2014/main" id="{676CCBE2-4B37-DD84-A918-877A82A9EF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21685" cy="8292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33C661-559D-D3B9-EBA7-430F6E37594D}"/>
              </a:ext>
            </a:extLst>
          </p:cNvPr>
          <p:cNvSpPr/>
          <p:nvPr/>
        </p:nvSpPr>
        <p:spPr>
          <a:xfrm>
            <a:off x="5795176" y="3478711"/>
            <a:ext cx="432048" cy="2880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766DF4-669E-3ADD-F6EF-CFAFEA2B6851}"/>
              </a:ext>
            </a:extLst>
          </p:cNvPr>
          <p:cNvSpPr/>
          <p:nvPr/>
        </p:nvSpPr>
        <p:spPr>
          <a:xfrm>
            <a:off x="3852035" y="3350180"/>
            <a:ext cx="432048" cy="2880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69DEDE-BE01-88DD-B824-0A5DD6FC01BA}"/>
              </a:ext>
            </a:extLst>
          </p:cNvPr>
          <p:cNvSpPr/>
          <p:nvPr/>
        </p:nvSpPr>
        <p:spPr>
          <a:xfrm>
            <a:off x="3767740" y="4918871"/>
            <a:ext cx="496862" cy="36004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6EA886-C972-F0D5-673D-9C3999CD6EE0}"/>
              </a:ext>
            </a:extLst>
          </p:cNvPr>
          <p:cNvSpPr/>
          <p:nvPr/>
        </p:nvSpPr>
        <p:spPr>
          <a:xfrm>
            <a:off x="5659429" y="5008523"/>
            <a:ext cx="496862" cy="2880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4154402" y="3978836"/>
            <a:ext cx="2376264" cy="21654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359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contenu 2"/>
          <p:cNvSpPr txBox="1">
            <a:spLocks/>
          </p:cNvSpPr>
          <p:nvPr/>
        </p:nvSpPr>
        <p:spPr bwMode="auto">
          <a:xfrm>
            <a:off x="555389" y="1539527"/>
            <a:ext cx="82296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defRPr/>
            </a:pPr>
            <a:r>
              <a:rPr lang="fr-FR" altLang="fr-FR" sz="2000" dirty="0">
                <a:solidFill>
                  <a:schemeClr val="tx1"/>
                </a:solidFill>
              </a:rPr>
              <a:t>Vous pouvez alors visionner la vidéo. Pour télécharger le fichier mp4 ou le fichier mp3, il faut cliquer sur "Partager", faire un clic droit sur le fichier à télécharger et « Enregistrer la cible du lien sous…".</a:t>
            </a: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13</a:t>
            </a:fld>
            <a:endParaRPr lang="fr-FR" alt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7864" y="3499045"/>
            <a:ext cx="4801270" cy="203403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8587" y="3287167"/>
            <a:ext cx="993701" cy="2457793"/>
          </a:xfrm>
          <a:prstGeom prst="rect">
            <a:avLst/>
          </a:prstGeom>
        </p:spPr>
      </p:pic>
      <p:sp>
        <p:nvSpPr>
          <p:cNvPr id="15" name="Ellipse 14"/>
          <p:cNvSpPr/>
          <p:nvPr/>
        </p:nvSpPr>
        <p:spPr>
          <a:xfrm>
            <a:off x="2699792" y="4052439"/>
            <a:ext cx="3384376" cy="7753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1559467" y="4550215"/>
            <a:ext cx="682444" cy="5878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F6E2FCD0-A9A3-06F2-5E44-DD117ABAD9E2}"/>
              </a:ext>
            </a:extLst>
          </p:cNvPr>
          <p:cNvCxnSpPr/>
          <p:nvPr/>
        </p:nvCxnSpPr>
        <p:spPr>
          <a:xfrm>
            <a:off x="2411760" y="119675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Titre 1">
            <a:extLst>
              <a:ext uri="{FF2B5EF4-FFF2-40B4-BE49-F238E27FC236}">
                <a16:creationId xmlns:a16="http://schemas.microsoft.com/office/drawing/2014/main" id="{3001668F-00A1-E5B7-F0E7-F6B79F2953DB}"/>
              </a:ext>
            </a:extLst>
          </p:cNvPr>
          <p:cNvSpPr txBox="1">
            <a:spLocks/>
          </p:cNvSpPr>
          <p:nvPr/>
        </p:nvSpPr>
        <p:spPr bwMode="auto">
          <a:xfrm>
            <a:off x="4355554" y="374998"/>
            <a:ext cx="446491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altLang="fr-FR" sz="3200" b="1" dirty="0"/>
              <a:t>III – Utilisation</a:t>
            </a:r>
          </a:p>
        </p:txBody>
      </p:sp>
      <p:pic>
        <p:nvPicPr>
          <p:cNvPr id="10" name="Image 9" descr="Une image contenant Graphique, Police, obscurité">
            <a:extLst>
              <a:ext uri="{FF2B5EF4-FFF2-40B4-BE49-F238E27FC236}">
                <a16:creationId xmlns:a16="http://schemas.microsoft.com/office/drawing/2014/main" id="{73263ADA-44F9-175A-9628-29DDF61146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21685" cy="8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444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UFR  Sciences de la Santé - Besançon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auto">
          <a:xfrm>
            <a:off x="827584" y="1484784"/>
            <a:ext cx="748883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fr-FR" altLang="fr-FR" sz="2400" u="sng" dirty="0">
                <a:solidFill>
                  <a:schemeClr val="tx1"/>
                </a:solidFill>
              </a:rPr>
              <a:t>- </a:t>
            </a:r>
            <a:r>
              <a:rPr lang="fr-FR" altLang="fr-FR" sz="2000" u="sng" dirty="0">
                <a:solidFill>
                  <a:schemeClr val="tx1"/>
                </a:solidFill>
              </a:rPr>
              <a:t>Scolarité Sciences Infirmières (inscription administrative)</a:t>
            </a:r>
            <a:r>
              <a:rPr lang="fr-FR" altLang="fr-FR" sz="2000" dirty="0">
                <a:solidFill>
                  <a:schemeClr val="tx1"/>
                </a:solidFill>
              </a:rPr>
              <a:t>:</a:t>
            </a:r>
          </a:p>
          <a:p>
            <a:pPr lvl="1" algn="l" eaLnBrk="1" hangingPunct="1"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chemeClr val="tx1"/>
                </a:solidFill>
              </a:rPr>
              <a:t>  téléphone : 03.63.08.25.06</a:t>
            </a:r>
          </a:p>
          <a:p>
            <a:pPr lvl="1" algn="l"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chemeClr val="tx1"/>
                </a:solidFill>
              </a:rPr>
              <a:t>  mail : scolarite-sciencesinfirmieres@univ-fcomte.fr</a:t>
            </a:r>
          </a:p>
          <a:p>
            <a:pPr algn="l" eaLnBrk="1" hangingPunct="1"/>
            <a:r>
              <a:rPr lang="fr-FR" altLang="fr-FR" sz="2000" u="sng" dirty="0">
                <a:solidFill>
                  <a:schemeClr val="tx1"/>
                </a:solidFill>
              </a:rPr>
              <a:t>- Service informatique :</a:t>
            </a:r>
          </a:p>
          <a:p>
            <a:pPr lvl="1" algn="l" eaLnBrk="1" hangingPunct="1"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chemeClr val="tx1"/>
                </a:solidFill>
              </a:rPr>
              <a:t>  téléphone : 03.81.66.52.80</a:t>
            </a:r>
          </a:p>
          <a:p>
            <a:pPr lvl="1" algn="l"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chemeClr val="tx1"/>
                </a:solidFill>
              </a:rPr>
              <a:t>  mail : sante_informatique@univ-fcomte.fr</a:t>
            </a:r>
          </a:p>
          <a:p>
            <a:pPr algn="l"/>
            <a:r>
              <a:rPr lang="fr-FR" altLang="fr-FR" sz="2000" u="sng" dirty="0">
                <a:solidFill>
                  <a:schemeClr val="tx1"/>
                </a:solidFill>
              </a:rPr>
              <a:t>- Service audiovisuel (Moodle) :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chemeClr val="tx1"/>
                </a:solidFill>
              </a:rPr>
              <a:t>  téléphone : 03.63.08.23.00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chemeClr val="tx1"/>
                </a:solidFill>
              </a:rPr>
              <a:t>  moodle-sante@univ-fcomte.fr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8A15-6972-4D94-AAC4-7A96D1460031}" type="slidenum">
              <a:rPr lang="fr-FR" altLang="fr-FR" smtClean="0"/>
              <a:pPr/>
              <a:t>14</a:t>
            </a:fld>
            <a:endParaRPr lang="fr-FR" altLang="fr-FR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46EAB863-688A-3613-383D-75F94DE68C93}"/>
              </a:ext>
            </a:extLst>
          </p:cNvPr>
          <p:cNvCxnSpPr/>
          <p:nvPr/>
        </p:nvCxnSpPr>
        <p:spPr>
          <a:xfrm>
            <a:off x="2411760" y="1196752"/>
            <a:ext cx="640940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Titre 1">
            <a:extLst>
              <a:ext uri="{FF2B5EF4-FFF2-40B4-BE49-F238E27FC236}">
                <a16:creationId xmlns:a16="http://schemas.microsoft.com/office/drawing/2014/main" id="{9F9B7E5C-E20D-7298-F8C8-F1CBC14905C9}"/>
              </a:ext>
            </a:extLst>
          </p:cNvPr>
          <p:cNvSpPr txBox="1">
            <a:spLocks/>
          </p:cNvSpPr>
          <p:nvPr/>
        </p:nvSpPr>
        <p:spPr bwMode="auto">
          <a:xfrm>
            <a:off x="4191224" y="323769"/>
            <a:ext cx="446491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altLang="fr-FR" sz="2800" b="1" dirty="0"/>
              <a:t>Contacts en cas de problèmes</a:t>
            </a:r>
          </a:p>
        </p:txBody>
      </p:sp>
      <p:pic>
        <p:nvPicPr>
          <p:cNvPr id="7" name="Image 6" descr="Une image contenant Graphique, Police, obscurité">
            <a:extLst>
              <a:ext uri="{FF2B5EF4-FFF2-40B4-BE49-F238E27FC236}">
                <a16:creationId xmlns:a16="http://schemas.microsoft.com/office/drawing/2014/main" id="{F741F18A-C560-5E53-8EE6-A14655E341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321685" cy="8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372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1603</TotalTime>
  <Words>945</Words>
  <Application>Microsoft Office PowerPoint</Application>
  <PresentationFormat>Affichage à l'écran (4:3)</PresentationFormat>
  <Paragraphs>118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Symbol</vt:lpstr>
      <vt:lpstr>Thème Office</vt:lpstr>
      <vt:lpstr>Utilisation de la plateforme Moodle Etudiants(es) Diplôme d’Etat Infirmier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Utilisation de la plateforme Moodle  Pour les étudiants des IFSI</dc:title>
  <dc:creator>tdasneve</dc:creator>
  <cp:lastModifiedBy>Karine PASTRELLO</cp:lastModifiedBy>
  <cp:revision>87</cp:revision>
  <dcterms:created xsi:type="dcterms:W3CDTF">2016-06-30T09:06:31Z</dcterms:created>
  <dcterms:modified xsi:type="dcterms:W3CDTF">2025-06-30T09:34:03Z</dcterms:modified>
</cp:coreProperties>
</file>